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81" r:id="rId12"/>
    <p:sldId id="279" r:id="rId13"/>
    <p:sldId id="280" r:id="rId14"/>
    <p:sldId id="283" r:id="rId15"/>
    <p:sldId id="284" r:id="rId16"/>
    <p:sldId id="285" r:id="rId17"/>
    <p:sldId id="286" r:id="rId18"/>
    <p:sldId id="293" r:id="rId19"/>
    <p:sldId id="294" r:id="rId20"/>
    <p:sldId id="295" r:id="rId21"/>
    <p:sldId id="287" r:id="rId22"/>
    <p:sldId id="292" r:id="rId23"/>
    <p:sldId id="288" r:id="rId24"/>
    <p:sldId id="289" r:id="rId25"/>
    <p:sldId id="266" r:id="rId26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D3710-65B6-44DF-8B52-33D9FA0A6489}" v="146" dt="2019-12-09T17:33:06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092" autoAdjust="0"/>
  </p:normalViewPr>
  <p:slideViewPr>
    <p:cSldViewPr>
      <p:cViewPr varScale="1">
        <p:scale>
          <a:sx n="119" d="100"/>
          <a:sy n="119" d="100"/>
        </p:scale>
        <p:origin x="21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2019/12/11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2019/12/11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740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26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17375-46A3-48E7-8D19-DBFEEE45A8A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01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i%E5%8F%8D%E6%96%97%E5%9F%8E/learning-model-earlystopping%E4%BB%8B%E7%B4%B9-%E8%BD%89%E9%8C%84-f364f4f220f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chih.sheng.huang821/%E6%A9%9F%E5%99%A8%E5%AD%B8%E7%BF%92-%E5%9F%BA%E7%A4%8E%E6%95%B8%E5%AD%B8-%E4%B8%89-%E6%A2%AF%E5%BA%A6%E6%9C%80%E4%BD%B3%E8%A7%A3%E7%9B%B8%E9%97%9C%E7%AE%97%E6%B3%95-gradient-descent-optimization-algorithms-b61ed1478bd7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-%E6%B7%B1%E5%BA%A6%E5%AD%B8%E7%BF%92-%E6%90%8D%E5%A4%B1%E5%87%BD%E6%95%B8-loss-function-huber-loss%E5%92%8C-focal-loss-bb757494f85e" TargetMode="External"/><Relationship Id="rId2" Type="http://schemas.openxmlformats.org/officeDocument/2006/relationships/hyperlink" Target="https://medium.com/@CinnamonAITaiwan/cnn%E6%A8%A1%E5%9E%8B-%E6%90%8D%E5%A4%B1%E5%87%BD%E6%95%B8-loss-function-647e13956c50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%E5%AD%B8%E7%BF%92-%E5%9F%BA%E7%A4%8E%E6%95%B8%E5%AD%B8-%E4%BA%8C-%E6%A2%AF%E5%BA%A6%E4%B8%8B%E9%99%8D%E6%B3%95-gradient-descent-406e1fd001f" TargetMode="External"/><Relationship Id="rId2" Type="http://schemas.openxmlformats.org/officeDocument/2006/relationships/hyperlink" Target="https://medium.com/@chih.sheng.huang821/%E6%A9%9F%E5%99%A8%E5%AD%B8%E7%BF%92-%E5%9F%BA%E7%A4%8E%E6%95%B8%E5%AD%B8%E7%AF%87-%E4%B8%80-1c8337179ad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h.sheng.huang821/%E6%A9%9F%E5%99%A8-%E6%B7%B1%E5%BA%A6%E5%AD%B8%E7%BF%92-%E5%9F%BA%E7%A4%8E%E4%BB%8B%E7%B4%B9-%E6%90%8D%E5%A4%B1%E5%87%BD%E6%95%B8-loss-function-2dcac5ebb6c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1116608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Reducing Loss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6454452" y="3427167"/>
            <a:ext cx="4973292" cy="524768"/>
          </a:xfrm>
        </p:spPr>
        <p:txBody>
          <a:bodyPr rtlCol="0"/>
          <a:lstStyle/>
          <a:p>
            <a:r>
              <a:rPr lang="en-US" altLang="zh-TW" dirty="0">
                <a:solidFill>
                  <a:schemeClr val="tx1"/>
                </a:solidFill>
              </a:rPr>
              <a:t>Present-</a:t>
            </a:r>
            <a:r>
              <a:rPr lang="zh-TW" altLang="en-US" dirty="0">
                <a:solidFill>
                  <a:schemeClr val="tx1"/>
                </a:solidFill>
              </a:rPr>
              <a:t>黃陳楷、黃國維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58366-5CA5-437F-945B-604357B5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學習率過大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C76626-E219-4BED-A5EA-4144F1A47F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如學習率過大</a:t>
            </a:r>
            <a:r>
              <a:rPr lang="en-US" altLang="zh-TW" dirty="0"/>
              <a:t>,</a:t>
            </a:r>
            <a:r>
              <a:rPr lang="zh-TW" altLang="en-US" dirty="0"/>
              <a:t>可能會導致梯度下降法無法走入最小值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W1=20-1</a:t>
            </a:r>
            <a:r>
              <a:rPr lang="zh-TW" altLang="en-US" dirty="0"/>
              <a:t>*</a:t>
            </a:r>
            <a:r>
              <a:rPr lang="en-US" altLang="zh-TW" dirty="0"/>
              <a:t>(2*20-10)=-10</a:t>
            </a:r>
          </a:p>
          <a:p>
            <a:r>
              <a:rPr lang="en-US" altLang="zh-TW" dirty="0"/>
              <a:t>W2=-10-1*(2*-10-10)=20</a:t>
            </a:r>
          </a:p>
          <a:p>
            <a:endParaRPr lang="zh-TW" altLang="en-US" dirty="0"/>
          </a:p>
        </p:txBody>
      </p:sp>
      <p:pic>
        <p:nvPicPr>
          <p:cNvPr id="9" name="內容版面配置區 8" descr="一張含有 地圖 的圖片&#10;&#10;自動產生的描述">
            <a:extLst>
              <a:ext uri="{FF2B5EF4-FFF2-40B4-BE49-F238E27FC236}">
                <a16:creationId xmlns:a16="http://schemas.microsoft.com/office/drawing/2014/main" id="{CDC05D20-E95D-4506-8F02-CA8555A524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4977"/>
            <a:ext cx="5078413" cy="3808809"/>
          </a:xfrm>
        </p:spPr>
      </p:pic>
      <p:pic>
        <p:nvPicPr>
          <p:cNvPr id="5" name="圖片 4" descr="一張含有 物件, 時鐘, 儀錶 的圖片&#10;&#10;自動產生的描述">
            <a:extLst>
              <a:ext uri="{FF2B5EF4-FFF2-40B4-BE49-F238E27FC236}">
                <a16:creationId xmlns:a16="http://schemas.microsoft.com/office/drawing/2014/main" id="{4CD78BF3-1575-4953-8F85-E1C56294E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2704999"/>
            <a:ext cx="2915057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A3F67-C0B3-4583-9624-9F8EA8C8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/>
          <a:lstStyle/>
          <a:p>
            <a:r>
              <a:rPr lang="zh-TW" altLang="en-US" dirty="0"/>
              <a:t>學習速率過小</a:t>
            </a:r>
          </a:p>
        </p:txBody>
      </p:sp>
      <p:pic>
        <p:nvPicPr>
          <p:cNvPr id="6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7F077FD2-D292-4638-9EC3-E96AC6C39B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4977"/>
            <a:ext cx="5078413" cy="3808809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36DFD3-7E4F-4FBE-809D-DF179E037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學習速率過小</a:t>
            </a:r>
            <a:r>
              <a:rPr lang="en-US" altLang="zh-TW" dirty="0"/>
              <a:t>,</a:t>
            </a:r>
            <a:r>
              <a:rPr lang="zh-TW" altLang="en-US" dirty="0"/>
              <a:t>導致系統計算的最佳解落入局部最小值並非全域最小值</a:t>
            </a:r>
          </a:p>
        </p:txBody>
      </p:sp>
    </p:spTree>
    <p:extLst>
      <p:ext uri="{BB962C8B-B14F-4D97-AF65-F5344CB8AC3E}">
        <p14:creationId xmlns:p14="http://schemas.microsoft.com/office/powerpoint/2010/main" val="29887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E60D1-5B4E-49FC-AF5D-32543F2F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/>
          <a:lstStyle/>
          <a:p>
            <a:r>
              <a:rPr lang="zh-TW" altLang="en-US" dirty="0"/>
              <a:t>學習率過大</a:t>
            </a:r>
          </a:p>
        </p:txBody>
      </p:sp>
      <p:pic>
        <p:nvPicPr>
          <p:cNvPr id="6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10A4AC3-A5F3-4800-8983-8C33365784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4977"/>
            <a:ext cx="5078413" cy="3808809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EA6B23-082F-40C8-825E-B663DB631B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雖步伐夠大跳出了局部極小值</a:t>
            </a:r>
            <a:r>
              <a:rPr lang="en-US" altLang="zh-TW" dirty="0"/>
              <a:t>,</a:t>
            </a:r>
            <a:r>
              <a:rPr lang="zh-TW" altLang="en-US" dirty="0"/>
              <a:t>在計算全域極小值時</a:t>
            </a:r>
            <a:r>
              <a:rPr lang="en-US" altLang="zh-TW" dirty="0"/>
              <a:t>,</a:t>
            </a:r>
            <a:r>
              <a:rPr lang="zh-TW" altLang="en-US" dirty="0"/>
              <a:t>也因步伐過大</a:t>
            </a:r>
            <a:r>
              <a:rPr lang="en-US" altLang="zh-TW" dirty="0"/>
              <a:t>,</a:t>
            </a:r>
            <a:r>
              <a:rPr lang="zh-TW" altLang="en-US" dirty="0"/>
              <a:t>無法取得全域極小值</a:t>
            </a:r>
          </a:p>
        </p:txBody>
      </p:sp>
    </p:spTree>
    <p:extLst>
      <p:ext uri="{BB962C8B-B14F-4D97-AF65-F5344CB8AC3E}">
        <p14:creationId xmlns:p14="http://schemas.microsoft.com/office/powerpoint/2010/main" val="310008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173FA-ED35-4E88-8740-B86E51D3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994123"/>
          </a:xfrm>
        </p:spPr>
        <p:txBody>
          <a:bodyPr/>
          <a:lstStyle/>
          <a:p>
            <a:r>
              <a:rPr lang="zh-TW" altLang="en-US" dirty="0"/>
              <a:t>學習率適中</a:t>
            </a:r>
          </a:p>
        </p:txBody>
      </p:sp>
      <p:pic>
        <p:nvPicPr>
          <p:cNvPr id="6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89A2A5B8-C74A-4548-9B42-FAC895B84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4977"/>
            <a:ext cx="5078413" cy="3808809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D9742D-D269-4B67-A921-398BD33EFF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如圖所示</a:t>
            </a:r>
            <a:r>
              <a:rPr lang="en-US" altLang="zh-TW" dirty="0"/>
              <a:t>,</a:t>
            </a:r>
            <a:r>
              <a:rPr lang="zh-TW" altLang="en-US" dirty="0"/>
              <a:t>此學習速率正好能取得全域極小值</a:t>
            </a:r>
          </a:p>
        </p:txBody>
      </p:sp>
    </p:spTree>
    <p:extLst>
      <p:ext uri="{BB962C8B-B14F-4D97-AF65-F5344CB8AC3E}">
        <p14:creationId xmlns:p14="http://schemas.microsoft.com/office/powerpoint/2010/main" val="336535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CBB66-6F1D-4315-86E9-851E6959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850107"/>
          </a:xfrm>
        </p:spPr>
        <p:txBody>
          <a:bodyPr/>
          <a:lstStyle/>
          <a:p>
            <a:r>
              <a:rPr lang="zh-TW" altLang="en-US" dirty="0"/>
              <a:t>常見梯度最佳解算法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978B7-E270-4AE9-8624-6CDC156F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412776"/>
            <a:ext cx="10360501" cy="5040560"/>
          </a:xfrm>
        </p:spPr>
        <p:txBody>
          <a:bodyPr/>
          <a:lstStyle/>
          <a:p>
            <a:r>
              <a:rPr lang="zh-TW" altLang="en-US" dirty="0"/>
              <a:t>梯度下降法</a:t>
            </a:r>
            <a:r>
              <a:rPr lang="en-US" altLang="zh-TW" dirty="0"/>
              <a:t>(GD):</a:t>
            </a:r>
            <a:r>
              <a:rPr lang="zh-TW" altLang="en-US" dirty="0"/>
              <a:t>整批樣本做迭代計算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SGD(</a:t>
            </a:r>
            <a:r>
              <a:rPr lang="zh-TW" altLang="en-US" dirty="0"/>
              <a:t>隨機梯度下降法</a:t>
            </a:r>
            <a:r>
              <a:rPr lang="en-US" altLang="zh-TW" dirty="0"/>
              <a:t>):</a:t>
            </a:r>
            <a:r>
              <a:rPr lang="zh-TW" altLang="en-US" dirty="0"/>
              <a:t>一次只挑一個隨機樣本做迭代計算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Mini-Batch SGD(</a:t>
            </a:r>
            <a:r>
              <a:rPr lang="zh-TW" altLang="en-US" dirty="0"/>
              <a:t>小量批次隨機梯度下降法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每次的批次迭代計算只需隨機選擇</a:t>
            </a:r>
            <a:r>
              <a:rPr lang="en-US" altLang="zh-TW" dirty="0"/>
              <a:t>10-1000</a:t>
            </a:r>
            <a:r>
              <a:rPr lang="zh-TW" altLang="en-US" dirty="0"/>
              <a:t>個樣本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Momentum:</a:t>
            </a:r>
            <a:r>
              <a:rPr lang="zh-TW" altLang="en-US" dirty="0"/>
              <a:t>會以前一次的更新的梯度方向為參考</a:t>
            </a:r>
            <a:r>
              <a:rPr lang="en-US" altLang="zh-TW" dirty="0"/>
              <a:t>,</a:t>
            </a:r>
            <a:r>
              <a:rPr lang="zh-TW" altLang="en-US" dirty="0"/>
              <a:t>當前梯度的方向與前一次方向是否一致調整梯度方向大小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67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65AE37-5F11-42C9-92F1-61AEF9A5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980728"/>
            <a:ext cx="10360501" cy="5183341"/>
          </a:xfrm>
        </p:spPr>
        <p:txBody>
          <a:bodyPr/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:</a:t>
            </a:r>
            <a:r>
              <a:rPr lang="zh-TW" altLang="en-US" dirty="0"/>
              <a:t>隨著迭代次數的增加調整學習速率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RMSprop</a:t>
            </a:r>
            <a:r>
              <a:rPr lang="en-US" altLang="zh-TW" dirty="0"/>
              <a:t>:</a:t>
            </a:r>
            <a:r>
              <a:rPr lang="zh-TW" altLang="en-US" dirty="0"/>
              <a:t>優化</a:t>
            </a:r>
            <a:r>
              <a:rPr lang="en-US" altLang="zh-TW" dirty="0" err="1"/>
              <a:t>Adagrad</a:t>
            </a:r>
            <a:r>
              <a:rPr lang="zh-TW" altLang="en-US" dirty="0"/>
              <a:t>調整學習速率的方式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Adam:</a:t>
            </a:r>
            <a:r>
              <a:rPr lang="zh-TW" altLang="en-US" dirty="0"/>
              <a:t>綜合</a:t>
            </a:r>
            <a:r>
              <a:rPr lang="en-US" altLang="zh-TW" dirty="0"/>
              <a:t>Momentum</a:t>
            </a:r>
            <a:r>
              <a:rPr lang="zh-TW" altLang="en-US" dirty="0"/>
              <a:t>及</a:t>
            </a:r>
            <a:r>
              <a:rPr lang="en-US" altLang="zh-TW" dirty="0" err="1"/>
              <a:t>RMSprop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1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4A392-9823-41F1-B522-4E794EC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/>
          <a:lstStyle/>
          <a:p>
            <a:r>
              <a:rPr lang="zh-TW" altLang="en-US" dirty="0"/>
              <a:t>常見線性問題</a:t>
            </a:r>
            <a:r>
              <a:rPr lang="en-US" altLang="zh-TW" dirty="0" err="1"/>
              <a:t>LossFunction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FE705-77C7-4E2B-971F-B82556FA9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196752"/>
            <a:ext cx="10360501" cy="4967317"/>
          </a:xfrm>
        </p:spPr>
        <p:txBody>
          <a:bodyPr/>
          <a:lstStyle/>
          <a:p>
            <a:r>
              <a:rPr lang="en-US" altLang="zh-TW" dirty="0"/>
              <a:t>MSE</a:t>
            </a:r>
            <a:r>
              <a:rPr lang="zh-TW" altLang="en-US" dirty="0"/>
              <a:t>（</a:t>
            </a:r>
            <a:r>
              <a:rPr lang="en-US" altLang="zh-TW" dirty="0"/>
              <a:t>Mean-Square Error</a:t>
            </a:r>
            <a:r>
              <a:rPr lang="zh-TW" altLang="en-US" dirty="0"/>
              <a:t>）</a:t>
            </a:r>
            <a:r>
              <a:rPr lang="en-US" altLang="zh-TW" dirty="0"/>
              <a:t>:</a:t>
            </a:r>
            <a:r>
              <a:rPr lang="zh-TW" altLang="en-US" dirty="0"/>
              <a:t>以平均平方差計算</a:t>
            </a:r>
            <a:r>
              <a:rPr lang="en-US" altLang="zh-TW" dirty="0"/>
              <a:t>,</a:t>
            </a:r>
            <a:r>
              <a:rPr lang="zh-TW" altLang="en-US" dirty="0"/>
              <a:t>確保</a:t>
            </a:r>
            <a:r>
              <a:rPr lang="en-US" altLang="zh-TW" dirty="0" err="1"/>
              <a:t>LossFunction</a:t>
            </a:r>
            <a:r>
              <a:rPr lang="en-US" altLang="zh-TW" dirty="0"/>
              <a:t>&gt;=0 </a:t>
            </a:r>
            <a:r>
              <a:rPr lang="zh-TW" altLang="en-US" dirty="0"/>
              <a:t>往最小誤差方向前進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MAE</a:t>
            </a:r>
            <a:r>
              <a:rPr lang="zh-TW" altLang="en-US" dirty="0"/>
              <a:t>（</a:t>
            </a:r>
            <a:r>
              <a:rPr lang="en-US" altLang="zh-TW" dirty="0"/>
              <a:t>Mean-Absolute Error</a:t>
            </a:r>
            <a:r>
              <a:rPr lang="zh-TW" altLang="en-US" dirty="0"/>
              <a:t>）</a:t>
            </a:r>
            <a:r>
              <a:rPr lang="en-US" altLang="zh-TW" dirty="0"/>
              <a:t>:</a:t>
            </a:r>
            <a:r>
              <a:rPr lang="zh-TW" altLang="en-US" dirty="0"/>
              <a:t>改良</a:t>
            </a:r>
            <a:r>
              <a:rPr lang="en-US" altLang="zh-TW" dirty="0"/>
              <a:t>MSE</a:t>
            </a:r>
            <a:r>
              <a:rPr lang="zh-TW" altLang="en-US" dirty="0"/>
              <a:t>缺點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HuberLoss</a:t>
            </a:r>
            <a:r>
              <a:rPr lang="en-US" altLang="zh-TW" dirty="0"/>
              <a:t>:</a:t>
            </a:r>
            <a:r>
              <a:rPr lang="zh-TW" altLang="en-US" dirty="0"/>
              <a:t>綜合</a:t>
            </a:r>
            <a:r>
              <a:rPr lang="en-US" altLang="zh-TW" dirty="0"/>
              <a:t>MSE</a:t>
            </a:r>
            <a:r>
              <a:rPr lang="zh-TW" altLang="en-US" dirty="0"/>
              <a:t>及</a:t>
            </a:r>
            <a:r>
              <a:rPr lang="en-US" altLang="zh-TW" dirty="0"/>
              <a:t>MAE</a:t>
            </a:r>
            <a:r>
              <a:rPr lang="zh-TW" altLang="en-US" dirty="0"/>
              <a:t>優點</a:t>
            </a:r>
          </a:p>
        </p:txBody>
      </p:sp>
    </p:spTree>
    <p:extLst>
      <p:ext uri="{BB962C8B-B14F-4D97-AF65-F5344CB8AC3E}">
        <p14:creationId xmlns:p14="http://schemas.microsoft.com/office/powerpoint/2010/main" val="199078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FEF82-B209-49C7-9CFE-DEE31B96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06091"/>
          </a:xfrm>
        </p:spPr>
        <p:txBody>
          <a:bodyPr/>
          <a:lstStyle/>
          <a:p>
            <a:r>
              <a:rPr lang="zh-TW" altLang="en-US" dirty="0"/>
              <a:t>額外補充</a:t>
            </a:r>
            <a:r>
              <a:rPr lang="en-US" altLang="zh-TW" dirty="0"/>
              <a:t>: </a:t>
            </a:r>
            <a:r>
              <a:rPr lang="en-US" altLang="zh-TW" dirty="0" err="1"/>
              <a:t>EarlyStopping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9A37C0-27A6-4A1F-8366-BE252D337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412776"/>
            <a:ext cx="10360501" cy="4751293"/>
          </a:xfrm>
        </p:spPr>
        <p:txBody>
          <a:bodyPr/>
          <a:lstStyle/>
          <a:p>
            <a:r>
              <a:rPr lang="zh-TW" altLang="en-US" dirty="0"/>
              <a:t>確保在訓練模型不會因繼續訓練導致準確率下降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詳細連結</a:t>
            </a:r>
            <a:r>
              <a:rPr lang="en-US" altLang="zh-TW" dirty="0"/>
              <a:t>:</a:t>
            </a:r>
            <a:r>
              <a:rPr lang="en-US" altLang="zh-TW" dirty="0">
                <a:hlinkClick r:id="rId2"/>
              </a:rPr>
              <a:t>https://medium.com/ai%E5%8F%8D%E6%96%97%E5%9F%8E/learning-model-earlystopping%E4%BB%8B%E7%B4%B9-%E8%BD%89%E9%8C%84-f364f4f220fb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98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8765F-547A-46E7-9EE3-D1BCDCA7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78181"/>
            <a:ext cx="10360501" cy="1006603"/>
          </a:xfrm>
        </p:spPr>
        <p:txBody>
          <a:bodyPr>
            <a:normAutofit/>
          </a:bodyPr>
          <a:lstStyle/>
          <a:p>
            <a:r>
              <a:rPr lang="zh-TW" altLang="en-US" dirty="0"/>
              <a:t>補充學習連結</a:t>
            </a:r>
            <a:r>
              <a:rPr lang="en-US" altLang="zh-TW" dirty="0"/>
              <a:t>-</a:t>
            </a:r>
            <a:r>
              <a:rPr lang="zh-TW" altLang="en-US" dirty="0"/>
              <a:t>梯度最佳解相關算法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81AF3-A3BB-4B3A-A78F-5B01ADD8B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844824"/>
            <a:ext cx="9988097" cy="446532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https://medium.com/@chih.sheng.huang821/%E6%A9%9F%E5%99%A8%E5%AD%B8%E7%BF%92-%E5%9F%BA%E7%A4%8E%E6%95%B8%E5%AD%B8-%E4%B8%89-%E6%A2%AF%E5%BA%A6%E6%9C%80%E4%BD%B3%E8%A7%A3%E7%9B%B8%E9%97%9C%E7%AE%97%E6%B3%95-gradient-descent-optimization-algorithms-b61ed1478bd7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5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BD10C-E749-4630-A8F1-2BDD5499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補充學習連結</a:t>
            </a:r>
            <a:r>
              <a:rPr lang="en-US" altLang="zh-TW" dirty="0"/>
              <a:t>-</a:t>
            </a:r>
            <a:r>
              <a:rPr lang="zh-TW" altLang="en-US" dirty="0"/>
              <a:t>損失函數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A4390B-8E43-47CC-8687-5FAEA123A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492153" cy="446532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https://medium.com/@CinnamonAITaiwan/cnn%E6%A8%A1%E5%9E%8B-%E6%90%8D%E5%A4%B1%E5%87%BD%E6%95%B8-loss-function-647e13956c50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https://medium.com/@chih.sheng.huang821/%E6%A9%9F%E5%99%A8-%E6%B7%B1%E5%BA%A6%E5%AD%B8%E7%BF%92-%E6%90%8D%E5%A4%B1%E5%87%BD%E6%95%B8-loss-function-huber-loss%E5%92%8C-focal-loss-bb757494f85e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2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4083"/>
          </a:xfrm>
        </p:spPr>
        <p:txBody>
          <a:bodyPr rtlCol="0"/>
          <a:lstStyle/>
          <a:p>
            <a:r>
              <a:rPr lang="en-US" altLang="zh-TW" dirty="0"/>
              <a:t>Theme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18883" y="1196752"/>
            <a:ext cx="10360501" cy="4967317"/>
          </a:xfrm>
        </p:spPr>
        <p:txBody>
          <a:bodyPr rtlCol="0"/>
          <a:lstStyle/>
          <a:p>
            <a:r>
              <a:rPr lang="en-US" altLang="zh-TW" dirty="0"/>
              <a:t>Iterative Approach(</a:t>
            </a:r>
            <a:r>
              <a:rPr lang="zh-TW" altLang="en-US" dirty="0">
                <a:latin typeface="Salesforce Sans"/>
                <a:ea typeface="微軟正黑體" panose="020B0604030504040204" pitchFamily="34" charset="-120"/>
                <a:sym typeface="Salesforce Sans"/>
              </a:rPr>
              <a:t>迭代方法</a:t>
            </a:r>
            <a:r>
              <a:rPr lang="en-US" altLang="zh-TW" dirty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  <a:p>
            <a:r>
              <a:rPr lang="en-US" altLang="zh-TW" dirty="0"/>
              <a:t>Gradient Descent(</a:t>
            </a:r>
            <a:r>
              <a:rPr lang="zh-TW" altLang="en-US" dirty="0"/>
              <a:t>梯度下降法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Learning Rate(</a:t>
            </a:r>
            <a:r>
              <a:rPr lang="zh-TW" altLang="en-US" dirty="0"/>
              <a:t>學習速率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常見梯度最佳解算法</a:t>
            </a:r>
            <a:endParaRPr lang="en-US" altLang="zh-TW" dirty="0"/>
          </a:p>
          <a:p>
            <a:r>
              <a:rPr lang="zh-TW" altLang="en-US" dirty="0"/>
              <a:t>常見線性問題</a:t>
            </a:r>
            <a:r>
              <a:rPr lang="en-US" altLang="zh-TW" dirty="0" err="1"/>
              <a:t>LossFunction</a:t>
            </a:r>
            <a:endParaRPr lang="en-US" altLang="zh-TW" dirty="0"/>
          </a:p>
          <a:p>
            <a:r>
              <a:rPr lang="zh-TW" altLang="en-US" dirty="0"/>
              <a:t>額外補充</a:t>
            </a:r>
            <a:r>
              <a:rPr lang="en-US" altLang="zh-TW" dirty="0"/>
              <a:t>: </a:t>
            </a:r>
            <a:r>
              <a:rPr lang="en-US" altLang="zh-TW" dirty="0" err="1"/>
              <a:t>EarlyStopping</a:t>
            </a:r>
            <a:endParaRPr lang="en-US" altLang="zh-TW" dirty="0"/>
          </a:p>
          <a:p>
            <a:r>
              <a:rPr lang="zh-TW" altLang="en-US" dirty="0"/>
              <a:t>參考連結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4FD38-A143-496A-B755-321E8274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4083"/>
          </a:xfrm>
        </p:spPr>
        <p:txBody>
          <a:bodyPr/>
          <a:lstStyle/>
          <a:p>
            <a:r>
              <a:rPr lang="zh-TW" altLang="en-US" dirty="0"/>
              <a:t>參考連結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3F77A9-5D45-4453-BFA9-06C15AB8A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124744"/>
            <a:ext cx="10360501" cy="5039325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基礎數學篇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https://medium.com/@chih.sheng.huang821/%E6%A9%9F%E5%99%A8%E5%AD%B8%E7%BF%92-%E5%9F%BA%E7%A4%8E%E6%95%B8%E5%AD%B8%E7%AF%87-%E4%B8%80-1c8337179ad6</a:t>
            </a:r>
            <a:endParaRPr lang="en-US" altLang="zh-TW" dirty="0"/>
          </a:p>
          <a:p>
            <a:r>
              <a:rPr lang="zh-TW" altLang="en-US" dirty="0"/>
              <a:t>梯度下降法</a:t>
            </a:r>
            <a:r>
              <a:rPr lang="en-US" altLang="zh-TW" dirty="0"/>
              <a:t>(gradient descent)</a:t>
            </a:r>
          </a:p>
          <a:p>
            <a:r>
              <a:rPr lang="en-US" altLang="zh-TW" dirty="0">
                <a:hlinkClick r:id="rId3"/>
              </a:rPr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03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C395AD-C58A-4E02-B2A3-ADC425103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404664"/>
            <a:ext cx="10360501" cy="5759405"/>
          </a:xfrm>
        </p:spPr>
        <p:txBody>
          <a:bodyPr>
            <a:normAutofit/>
          </a:bodyPr>
          <a:lstStyle/>
          <a:p>
            <a:r>
              <a:rPr lang="zh-TW" altLang="en-US" dirty="0"/>
              <a:t>損失函數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https://medium.com/@chih.sheng.huang821/%E6%A9%9F%E5%99%A8-%E6%B7%B1%E5%BA%A6%E5%AD%B8%E7%BF%92-%E5%9F%BA%E7%A4%8E%E4%BB%8B%E7%B4%B9-%E6%90%8D%E5%A4%B1%E5%87%BD%E6%95%B8-loss-function-2dcac5ebb6cb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D6915-FEEE-4435-B015-7A94AEC7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Stochastic Gradient Descent(</a:t>
            </a:r>
            <a:r>
              <a:rPr lang="zh-TW" altLang="en-US" dirty="0"/>
              <a:t>隨機梯度下降法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6AE20-C1D6-4D11-B536-4EB7552A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E535BCC-82A9-4257-B4B6-E5BD81C3240E}"/>
              </a:ext>
            </a:extLst>
          </p:cNvPr>
          <p:cNvCxnSpPr/>
          <p:nvPr/>
        </p:nvCxnSpPr>
        <p:spPr>
          <a:xfrm>
            <a:off x="1891806" y="4961068"/>
            <a:ext cx="259859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74318A-4FF1-47C0-A720-3B0DB63197BA}"/>
              </a:ext>
            </a:extLst>
          </p:cNvPr>
          <p:cNvCxnSpPr/>
          <p:nvPr/>
        </p:nvCxnSpPr>
        <p:spPr>
          <a:xfrm flipV="1">
            <a:off x="3191101" y="3259711"/>
            <a:ext cx="0" cy="23446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AC343BB7-F101-442A-A27F-A62BDBFFAC9A}"/>
              </a:ext>
            </a:extLst>
          </p:cNvPr>
          <p:cNvSpPr/>
          <p:nvPr/>
        </p:nvSpPr>
        <p:spPr>
          <a:xfrm>
            <a:off x="2175366" y="3742177"/>
            <a:ext cx="2158438" cy="1218891"/>
          </a:xfrm>
          <a:custGeom>
            <a:avLst/>
            <a:gdLst>
              <a:gd name="connsiteX0" fmla="*/ 0 w 2159000"/>
              <a:gd name="connsiteY0" fmla="*/ 0 h 1219209"/>
              <a:gd name="connsiteX1" fmla="*/ 1007534 w 2159000"/>
              <a:gd name="connsiteY1" fmla="*/ 1219200 h 1219209"/>
              <a:gd name="connsiteX2" fmla="*/ 2159000 w 2159000"/>
              <a:gd name="connsiteY2" fmla="*/ 16933 h 12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000" h="1219209">
                <a:moveTo>
                  <a:pt x="0" y="0"/>
                </a:moveTo>
                <a:cubicBezTo>
                  <a:pt x="323850" y="608189"/>
                  <a:pt x="647701" y="1216378"/>
                  <a:pt x="1007534" y="1219200"/>
                </a:cubicBezTo>
                <a:cubicBezTo>
                  <a:pt x="1367367" y="1222022"/>
                  <a:pt x="1763183" y="619477"/>
                  <a:pt x="2159000" y="16933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399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F14B176-7CE5-4EFE-A622-47335393D813}"/>
              </a:ext>
            </a:extLst>
          </p:cNvPr>
          <p:cNvSpPr/>
          <p:nvPr/>
        </p:nvSpPr>
        <p:spPr>
          <a:xfrm>
            <a:off x="2247349" y="3925613"/>
            <a:ext cx="110037" cy="7618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399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BD63C03-21AE-4197-B770-E313828765D8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2341272" y="3458723"/>
            <a:ext cx="338170" cy="47804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EBAF8A4-FDA8-44C8-A135-446E3565F88E}"/>
              </a:ext>
            </a:extLst>
          </p:cNvPr>
          <p:cNvSpPr txBox="1"/>
          <p:nvPr/>
        </p:nvSpPr>
        <p:spPr>
          <a:xfrm>
            <a:off x="2603701" y="3265792"/>
            <a:ext cx="790580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起始點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E53336-02CB-4A2B-B2DA-1AE79A225D3B}"/>
              </a:ext>
            </a:extLst>
          </p:cNvPr>
          <p:cNvSpPr txBox="1"/>
          <p:nvPr/>
        </p:nvSpPr>
        <p:spPr>
          <a:xfrm>
            <a:off x="3592757" y="5071241"/>
            <a:ext cx="1299290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Value of Weight</a:t>
            </a:r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B115D9D-EFA0-47DA-869E-908DBBC861BC}"/>
              </a:ext>
            </a:extLst>
          </p:cNvPr>
          <p:cNvSpPr txBox="1"/>
          <p:nvPr/>
        </p:nvSpPr>
        <p:spPr>
          <a:xfrm>
            <a:off x="2662683" y="2954700"/>
            <a:ext cx="1299290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Loss</a:t>
            </a:r>
            <a:endParaRPr lang="zh-TW" altLang="en-US" sz="12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F8618CD-8E53-415D-80BE-AB11B38128FF}"/>
              </a:ext>
            </a:extLst>
          </p:cNvPr>
          <p:cNvCxnSpPr>
            <a:cxnSpLocks/>
            <a:stCxn id="16" idx="7"/>
          </p:cNvCxnSpPr>
          <p:nvPr/>
        </p:nvCxnSpPr>
        <p:spPr>
          <a:xfrm>
            <a:off x="2341272" y="3936769"/>
            <a:ext cx="2696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91BA63-6D84-4DAC-9508-85B0A359BDA1}"/>
              </a:ext>
            </a:extLst>
          </p:cNvPr>
          <p:cNvSpPr txBox="1"/>
          <p:nvPr/>
        </p:nvSpPr>
        <p:spPr>
          <a:xfrm>
            <a:off x="2009693" y="4005456"/>
            <a:ext cx="42110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W1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6A2397E-53D8-4D10-AF99-2D21D3A2C5AB}"/>
              </a:ext>
            </a:extLst>
          </p:cNvPr>
          <p:cNvCxnSpPr/>
          <p:nvPr/>
        </p:nvCxnSpPr>
        <p:spPr>
          <a:xfrm>
            <a:off x="2583151" y="3944013"/>
            <a:ext cx="0" cy="47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0F80897-25CE-4721-8C58-E8B138DB1F64}"/>
              </a:ext>
            </a:extLst>
          </p:cNvPr>
          <p:cNvSpPr txBox="1"/>
          <p:nvPr/>
        </p:nvSpPr>
        <p:spPr>
          <a:xfrm>
            <a:off x="2198675" y="4460176"/>
            <a:ext cx="42110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W2</a:t>
            </a:r>
            <a:endParaRPr lang="zh-TW" altLang="en-US" sz="1100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87BDC9BB-93AF-4ED1-8399-FF5C59211B9B}"/>
              </a:ext>
            </a:extLst>
          </p:cNvPr>
          <p:cNvSpPr/>
          <p:nvPr/>
        </p:nvSpPr>
        <p:spPr>
          <a:xfrm>
            <a:off x="2510357" y="4406870"/>
            <a:ext cx="119141" cy="12367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399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F07C89A-1BAE-4E4B-8D42-B263F26FF8AE}"/>
              </a:ext>
            </a:extLst>
          </p:cNvPr>
          <p:cNvCxnSpPr>
            <a:stCxn id="19" idx="6"/>
          </p:cNvCxnSpPr>
          <p:nvPr/>
        </p:nvCxnSpPr>
        <p:spPr>
          <a:xfrm>
            <a:off x="2629497" y="4468706"/>
            <a:ext cx="3694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69231C7-F90D-46C4-B6DF-5DAEF33D2D9C}"/>
              </a:ext>
            </a:extLst>
          </p:cNvPr>
          <p:cNvCxnSpPr/>
          <p:nvPr/>
        </p:nvCxnSpPr>
        <p:spPr>
          <a:xfrm>
            <a:off x="2998991" y="4468706"/>
            <a:ext cx="0" cy="424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6EE5A602-85EE-4E7F-A216-94F75C6ECBE4}"/>
              </a:ext>
            </a:extLst>
          </p:cNvPr>
          <p:cNvSpPr/>
          <p:nvPr/>
        </p:nvSpPr>
        <p:spPr>
          <a:xfrm>
            <a:off x="2929553" y="4865374"/>
            <a:ext cx="119141" cy="12367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399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7798539-3FD7-4C9C-8C6E-4FDACAB113CD}"/>
              </a:ext>
            </a:extLst>
          </p:cNvPr>
          <p:cNvSpPr txBox="1"/>
          <p:nvPr/>
        </p:nvSpPr>
        <p:spPr>
          <a:xfrm>
            <a:off x="2563694" y="5025836"/>
            <a:ext cx="421100" cy="26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W3</a:t>
            </a:r>
            <a:endParaRPr lang="zh-TW" altLang="en-US" sz="1100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27164AB-8088-49CD-82A7-F35905E92BBE}"/>
              </a:ext>
            </a:extLst>
          </p:cNvPr>
          <p:cNvCxnSpPr/>
          <p:nvPr/>
        </p:nvCxnSpPr>
        <p:spPr>
          <a:xfrm flipH="1" flipV="1">
            <a:off x="2009693" y="3697746"/>
            <a:ext cx="1039001" cy="1373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CEC5F-6857-4CD8-8FE0-011562AB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TW" dirty="0"/>
              <a:t>Iterative Approach(</a:t>
            </a:r>
            <a:r>
              <a:rPr lang="zh-TW" altLang="en-US" dirty="0"/>
              <a:t>迭代方法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250302-3B63-422F-96F7-A1FEF296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796080"/>
            <a:ext cx="10360501" cy="4273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51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C32F7-D791-42FE-99C2-1BEAF426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TW" dirty="0"/>
              <a:t>Iterative Approach-Prediction Function(</a:t>
            </a:r>
            <a:r>
              <a:rPr lang="zh-TW" altLang="en-US" dirty="0"/>
              <a:t>預測函數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 descr="一張含有 相片, 男人, 差異, 白色 的圖片&#10;&#10;自動產生的描述">
            <a:extLst>
              <a:ext uri="{FF2B5EF4-FFF2-40B4-BE49-F238E27FC236}">
                <a16:creationId xmlns:a16="http://schemas.microsoft.com/office/drawing/2014/main" id="{8FC05C62-9B6E-4ED1-A683-D49D19755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996946"/>
            <a:ext cx="5078677" cy="3885188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65BA35-4564-48AB-A5D5-ACE88DC46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/>
          <a:lstStyle/>
          <a:p>
            <a:r>
              <a:rPr lang="en-US" altLang="zh-TW" dirty="0"/>
              <a:t>Prediction Function	</a:t>
            </a:r>
          </a:p>
          <a:p>
            <a:r>
              <a:rPr lang="en-US" altLang="zh-TW" dirty="0"/>
              <a:t>Loss Function</a:t>
            </a:r>
          </a:p>
          <a:p>
            <a:endParaRPr lang="en-US" dirty="0"/>
          </a:p>
        </p:txBody>
      </p:sp>
      <p:pic>
        <p:nvPicPr>
          <p:cNvPr id="7" name="圖片 6" descr="一張含有 室內, 桌, 相片, 握住 的圖片&#10;&#10;自動產生的描述">
            <a:extLst>
              <a:ext uri="{FF2B5EF4-FFF2-40B4-BE49-F238E27FC236}">
                <a16:creationId xmlns:a16="http://schemas.microsoft.com/office/drawing/2014/main" id="{BEEB2C1A-BFB9-4693-86C3-0FDDF991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3038018"/>
            <a:ext cx="4645853" cy="2047166"/>
          </a:xfrm>
          <a:prstGeom prst="rect">
            <a:avLst/>
          </a:prstGeom>
        </p:spPr>
      </p:pic>
      <p:pic>
        <p:nvPicPr>
          <p:cNvPr id="9" name="圖片 8" descr="一張含有 物件, 時鐘 的圖片&#10;&#10;自動產生的描述">
            <a:extLst>
              <a:ext uri="{FF2B5EF4-FFF2-40B4-BE49-F238E27FC236}">
                <a16:creationId xmlns:a16="http://schemas.microsoft.com/office/drawing/2014/main" id="{A1748E68-F372-463F-863E-B354E1309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876" y="1702215"/>
            <a:ext cx="1613661" cy="4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6C9EF-94BD-4385-B374-D35539BA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TW" dirty="0"/>
              <a:t>Iterative Approach-</a:t>
            </a:r>
            <a:r>
              <a:rPr lang="en-US" altLang="zh-TW"/>
              <a:t>Loss Function(</a:t>
            </a:r>
            <a:r>
              <a:rPr lang="zh-TW" altLang="en-US"/>
              <a:t>損失函數</a:t>
            </a:r>
            <a:r>
              <a:rPr lang="en-US" altLang="zh-TW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838D0A-09B3-4CE3-A470-5F302404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3" y="1949248"/>
            <a:ext cx="5078677" cy="3980584"/>
          </a:xfrm>
          <a:prstGeom prst="rect">
            <a:avLst/>
          </a:prstGeom>
          <a:noFill/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44B058-C81E-4952-894F-1D6943623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TW" dirty="0"/>
              <a:t>Y</a:t>
            </a:r>
            <a:r>
              <a:rPr lang="zh-TW" altLang="en-US" dirty="0"/>
              <a:t>軸 </a:t>
            </a:r>
            <a:r>
              <a:rPr lang="en-US" altLang="zh-TW" dirty="0"/>
              <a:t>:Value of loss(</a:t>
            </a:r>
            <a:r>
              <a:rPr lang="zh-TW" altLang="en-US" dirty="0"/>
              <a:t>損失值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X</a:t>
            </a:r>
            <a:r>
              <a:rPr lang="zh-TW" altLang="en-US" dirty="0"/>
              <a:t>軸 </a:t>
            </a:r>
            <a:r>
              <a:rPr lang="en-US" altLang="zh-TW" dirty="0"/>
              <a:t>:Value of weight(</a:t>
            </a:r>
            <a:r>
              <a:rPr lang="zh-TW" altLang="en-US" dirty="0"/>
              <a:t>函式權重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73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26937-8192-4B84-8749-FE60007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Descent(</a:t>
            </a:r>
            <a:r>
              <a:rPr lang="zh-TW" altLang="en-US" dirty="0"/>
              <a:t>梯度下降法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A659FF-C002-472A-A118-7BE299905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/>
          <a:lstStyle/>
          <a:p>
            <a:r>
              <a:rPr lang="zh-TW" altLang="en-US" dirty="0"/>
              <a:t>梯度下降法</a:t>
            </a:r>
            <a:r>
              <a:rPr lang="en-US" altLang="zh-TW" dirty="0"/>
              <a:t>(gradient descent)</a:t>
            </a:r>
            <a:r>
              <a:rPr lang="zh-TW" altLang="en-US" dirty="0"/>
              <a:t>是最佳化理論裡面的一個一階找最佳解的一種方法</a:t>
            </a:r>
            <a:endParaRPr lang="en-US" altLang="zh-TW" dirty="0"/>
          </a:p>
          <a:p>
            <a:r>
              <a:rPr lang="zh-TW" altLang="en-US" dirty="0"/>
              <a:t>把原本的預測函數微分</a:t>
            </a:r>
            <a:r>
              <a:rPr lang="en-US" altLang="zh-TW" dirty="0"/>
              <a:t>(</a:t>
            </a:r>
            <a:r>
              <a:rPr lang="zh-TW" altLang="en-US" dirty="0"/>
              <a:t>也就是該點的斜率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包含了</a:t>
            </a:r>
            <a:r>
              <a:rPr lang="zh-TW" altLang="en-US" dirty="0">
                <a:solidFill>
                  <a:srgbClr val="FF0000"/>
                </a:solidFill>
              </a:rPr>
              <a:t>方向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大小</a:t>
            </a:r>
            <a:r>
              <a:rPr lang="zh-TW" altLang="en-US" dirty="0"/>
              <a:t>的資訊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內容版面配置區 9" descr="一張含有 文字, 風箏 的圖片&#10;&#10;自動產生的描述">
            <a:extLst>
              <a:ext uri="{FF2B5EF4-FFF2-40B4-BE49-F238E27FC236}">
                <a16:creationId xmlns:a16="http://schemas.microsoft.com/office/drawing/2014/main" id="{85FC7E23-B037-40EB-A0E3-610559183B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9" y="1969154"/>
            <a:ext cx="5078677" cy="4083357"/>
          </a:xfrm>
        </p:spPr>
      </p:pic>
    </p:spTree>
    <p:extLst>
      <p:ext uri="{BB962C8B-B14F-4D97-AF65-F5344CB8AC3E}">
        <p14:creationId xmlns:p14="http://schemas.microsoft.com/office/powerpoint/2010/main" val="167098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B13F3-4781-46AD-A2A8-9692B460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altLang="zh-TW" dirty="0"/>
              <a:t>Learning Rate(</a:t>
            </a:r>
            <a:r>
              <a:rPr lang="zh-TW" altLang="en-US" dirty="0"/>
              <a:t>學習速率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 descr="一張含有 滑雪, 差異, 覆蓋 的圖片&#10;&#10;自動產生的描述">
            <a:extLst>
              <a:ext uri="{FF2B5EF4-FFF2-40B4-BE49-F238E27FC236}">
                <a16:creationId xmlns:a16="http://schemas.microsoft.com/office/drawing/2014/main" id="{07C89CD2-5259-4CB8-A5CA-657B38FB24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71" y="1733683"/>
            <a:ext cx="5078677" cy="4130484"/>
          </a:xfrm>
          <a:prstGeom prst="rect">
            <a:avLst/>
          </a:prstGeom>
          <a:noFill/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BDDB8F-6894-4F8C-9226-EE6AD558B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1800" dirty="0"/>
              <a:t>現實模型大部分並非呈現完美模型</a:t>
            </a:r>
            <a:r>
              <a:rPr lang="en-US" altLang="zh-TW" sz="1800" dirty="0"/>
              <a:t>(</a:t>
            </a:r>
            <a:r>
              <a:rPr lang="zh-TW" altLang="en-US" sz="1800" dirty="0"/>
              <a:t>碗型圖</a:t>
            </a:r>
            <a:r>
              <a:rPr lang="en-US" altLang="zh-TW" sz="1800" dirty="0"/>
              <a:t>),</a:t>
            </a:r>
            <a:r>
              <a:rPr lang="zh-TW" altLang="en-US" sz="1800" dirty="0"/>
              <a:t>當有多個特徵值時甚至會呈現多維模型</a:t>
            </a:r>
            <a:endParaRPr lang="en-US" altLang="zh-TW" sz="1800" dirty="0"/>
          </a:p>
          <a:p>
            <a:r>
              <a:rPr lang="pl-PL" altLang="zh-TW" sz="2000" dirty="0">
                <a:solidFill>
                  <a:srgbClr val="FF0000"/>
                </a:solidFill>
              </a:rPr>
              <a:t>w= w - LearningRate * gradient(w)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600" dirty="0"/>
              <a:t>    EX</a:t>
            </a:r>
            <a:r>
              <a:rPr lang="zh-TW" altLang="en-US" sz="1600" dirty="0"/>
              <a:t> </a:t>
            </a:r>
            <a:r>
              <a:rPr lang="en-US" altLang="zh-TW" sz="1600" dirty="0"/>
              <a:t>:</a:t>
            </a:r>
            <a:r>
              <a:rPr lang="zh-TW" altLang="en-US" sz="1600" dirty="0"/>
              <a:t>梯度</a:t>
            </a:r>
            <a:r>
              <a:rPr lang="en-US" altLang="zh-TW" sz="1600" dirty="0"/>
              <a:t>-30</a:t>
            </a:r>
            <a:r>
              <a:rPr lang="zh-TW" altLang="en-US" sz="1600" dirty="0"/>
              <a:t>、學習速率 </a:t>
            </a:r>
            <a:r>
              <a:rPr lang="en-US" altLang="zh-TW" sz="1600" dirty="0"/>
              <a:t>0. 1</a:t>
            </a:r>
          </a:p>
          <a:p>
            <a:pPr marL="0" indent="0">
              <a:buNone/>
            </a:pPr>
            <a:r>
              <a:rPr lang="en-US" altLang="zh-TW" sz="1600" dirty="0"/>
              <a:t>	</a:t>
            </a:r>
            <a:r>
              <a:rPr lang="zh-TW" altLang="en-US" sz="1600" dirty="0"/>
              <a:t>    </a:t>
            </a:r>
            <a:r>
              <a:rPr lang="en-US" altLang="zh-TW" sz="1600" dirty="0"/>
              <a:t>W=-10-(0.1</a:t>
            </a:r>
            <a:r>
              <a:rPr lang="zh-TW" altLang="en-US" sz="1600" dirty="0"/>
              <a:t>*</a:t>
            </a:r>
            <a:r>
              <a:rPr lang="en-US" altLang="zh-TW" sz="1600" dirty="0"/>
              <a:t> -30)=-7</a:t>
            </a:r>
          </a:p>
          <a:p>
            <a:pPr marL="0" indent="0">
              <a:buNone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44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904A1-4CAA-453F-B7C3-670A690A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922115"/>
          </a:xfrm>
        </p:spPr>
        <p:txBody>
          <a:bodyPr/>
          <a:lstStyle/>
          <a:p>
            <a:r>
              <a:rPr lang="zh-TW" altLang="en-US" dirty="0"/>
              <a:t>學習率相對適中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6C6AFC-0AB8-4F98-9E70-F18B8F3E1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學習速率 相對正確可於較少的步數取得最小值</a:t>
            </a:r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086A80E9-A46B-4C8B-AA0B-50B92EFEE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34977"/>
            <a:ext cx="5078413" cy="3808809"/>
          </a:xfrm>
        </p:spPr>
      </p:pic>
    </p:spTree>
    <p:extLst>
      <p:ext uri="{BB962C8B-B14F-4D97-AF65-F5344CB8AC3E}">
        <p14:creationId xmlns:p14="http://schemas.microsoft.com/office/powerpoint/2010/main" val="21259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0D6AF3-0768-4EAE-8141-A464E375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4083"/>
          </a:xfrm>
        </p:spPr>
        <p:txBody>
          <a:bodyPr>
            <a:normAutofit/>
          </a:bodyPr>
          <a:lstStyle/>
          <a:p>
            <a:r>
              <a:rPr lang="zh-TW" altLang="en-US" dirty="0"/>
              <a:t>學習率過小</a:t>
            </a:r>
            <a:r>
              <a:rPr lang="en-US" altLang="zh-TW" dirty="0"/>
              <a:t>: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917BC0-0A4A-4D57-968F-B328E9A1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860" y="1628800"/>
            <a:ext cx="5078676" cy="3809007"/>
          </a:xfrm>
          <a:prstGeom prst="rect">
            <a:avLst/>
          </a:prstGeom>
          <a:noFill/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31B79-F82F-4CB3-A6AF-B859B73C2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0707" y="1340768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dirty="0"/>
              <a:t>當學習率過小時需要大量的計算步驟以達到最佳解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10546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1034</Words>
  <Application>Microsoft Office PowerPoint</Application>
  <PresentationFormat>自訂</PresentationFormat>
  <Paragraphs>91</Paragraphs>
  <Slides>22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微軟正黑體</vt:lpstr>
      <vt:lpstr>Salesforce Sans</vt:lpstr>
      <vt:lpstr>Arial</vt:lpstr>
      <vt:lpstr>Calibri</vt:lpstr>
      <vt:lpstr>科技 16x9</vt:lpstr>
      <vt:lpstr>Reducing Loss</vt:lpstr>
      <vt:lpstr>Theme</vt:lpstr>
      <vt:lpstr>Iterative Approach(迭代方法)</vt:lpstr>
      <vt:lpstr>Iterative Approach-Prediction Function(預測函數)</vt:lpstr>
      <vt:lpstr>Iterative Approach-Loss Function(損失函數)</vt:lpstr>
      <vt:lpstr>Gradient Descent(梯度下降法)</vt:lpstr>
      <vt:lpstr>Learning Rate(學習速率)</vt:lpstr>
      <vt:lpstr>學習率相對適中</vt:lpstr>
      <vt:lpstr>學習率過小:</vt:lpstr>
      <vt:lpstr>學習率過大</vt:lpstr>
      <vt:lpstr>學習速率過小</vt:lpstr>
      <vt:lpstr>學習率過大</vt:lpstr>
      <vt:lpstr>學習率適中</vt:lpstr>
      <vt:lpstr>常見梯度最佳解算法</vt:lpstr>
      <vt:lpstr>PowerPoint 簡報</vt:lpstr>
      <vt:lpstr>常見線性問題LossFunction</vt:lpstr>
      <vt:lpstr>額外補充: EarlyStopping</vt:lpstr>
      <vt:lpstr>補充學習連結-梯度最佳解相關算法</vt:lpstr>
      <vt:lpstr>補充學習連結-損失函數</vt:lpstr>
      <vt:lpstr>參考連結</vt:lpstr>
      <vt:lpstr>PowerPoint 簡報</vt:lpstr>
      <vt:lpstr>Stochastic Gradient Descent(隨機梯度下降法)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Loss</dc:title>
  <dc:creator>國維 黃</dc:creator>
  <cp:lastModifiedBy>國維 黃</cp:lastModifiedBy>
  <cp:revision>12</cp:revision>
  <dcterms:created xsi:type="dcterms:W3CDTF">2019-12-10T14:56:29Z</dcterms:created>
  <dcterms:modified xsi:type="dcterms:W3CDTF">2019-12-10T17:21:56Z</dcterms:modified>
</cp:coreProperties>
</file>